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1" r:id="rId4"/>
    <p:sldId id="257" r:id="rId5"/>
    <p:sldId id="269" r:id="rId6"/>
    <p:sldId id="259" r:id="rId7"/>
    <p:sldId id="261" r:id="rId8"/>
    <p:sldId id="274" r:id="rId9"/>
    <p:sldId id="278" r:id="rId10"/>
    <p:sldId id="262" r:id="rId11"/>
    <p:sldId id="272" r:id="rId12"/>
    <p:sldId id="263" r:id="rId13"/>
    <p:sldId id="264" r:id="rId14"/>
    <p:sldId id="265" r:id="rId15"/>
    <p:sldId id="273" r:id="rId16"/>
    <p:sldId id="275" r:id="rId17"/>
    <p:sldId id="276" r:id="rId18"/>
    <p:sldId id="27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759E-0C45-4C2C-89C0-4C26721E097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4FD7F-D347-4DA4-B22B-7DD7460BE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4FD7F-D347-4DA4-B22B-7DD7460BE1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9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9B52-35DE-49FC-9515-FAEA0E0886F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447A-9E80-4330-81D5-EE951A82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1299"/>
            <a:ext cx="9144000" cy="12620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Dual-force convolutional neural networks for accurate brain tumor segmentation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Shengcong</a:t>
            </a:r>
            <a:r>
              <a:rPr lang="en-US" sz="1800" dirty="0" smtClean="0"/>
              <a:t> Chen, </a:t>
            </a:r>
            <a:r>
              <a:rPr lang="en-US" sz="1800" dirty="0" err="1" smtClean="0"/>
              <a:t>Changxing</a:t>
            </a:r>
            <a:r>
              <a:rPr lang="en-US" sz="1800" dirty="0" smtClean="0"/>
              <a:t> Ding, </a:t>
            </a:r>
            <a:r>
              <a:rPr lang="en-US" sz="1800" dirty="0" err="1" smtClean="0"/>
              <a:t>Minfeng</a:t>
            </a:r>
            <a:r>
              <a:rPr lang="en-US" sz="1800" dirty="0" smtClean="0"/>
              <a:t> Liu</a:t>
            </a:r>
          </a:p>
          <a:p>
            <a:r>
              <a:rPr lang="en-US" sz="1800" dirty="0" smtClean="0"/>
              <a:t>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DF-</a:t>
            </a:r>
            <a:r>
              <a:rPr lang="en-US" dirty="0" err="1"/>
              <a:t>MLDeepMedic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auxiliary loss function is attached to the ‘Conv8’ layer of the full-resolution pathway. For the two-pathway DF-</a:t>
            </a:r>
            <a:r>
              <a:rPr lang="en-US" sz="1800" dirty="0" err="1"/>
              <a:t>MLDeepMedic</a:t>
            </a:r>
            <a:r>
              <a:rPr lang="en-US" sz="1800" dirty="0"/>
              <a:t>, there is another auxiliary loss function attached to the </a:t>
            </a:r>
            <a:r>
              <a:rPr lang="en-US" sz="1800" dirty="0" err="1"/>
              <a:t>deconvolutional</a:t>
            </a:r>
            <a:r>
              <a:rPr lang="en-US" sz="1800" dirty="0"/>
              <a:t> layer of the low-resolution pathway.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07942" y="2644877"/>
            <a:ext cx="9776115" cy="35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DF-U-Net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new convolutional classification layer and the auxiliary loss function is attached to the ‘Conv8’ layer.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24023" y="2271177"/>
            <a:ext cx="7758418" cy="40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0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Data:</a:t>
            </a:r>
          </a:p>
          <a:p>
            <a:pPr lvl="1"/>
            <a:r>
              <a:rPr lang="en-US" dirty="0"/>
              <a:t>two brain tumor segmentation datasets: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BRATS </a:t>
            </a:r>
            <a:r>
              <a:rPr lang="en-US" dirty="0" smtClean="0"/>
              <a:t>2015</a:t>
            </a:r>
          </a:p>
          <a:p>
            <a:pPr lvl="3"/>
            <a:r>
              <a:rPr lang="en-US" dirty="0" smtClean="0"/>
              <a:t>274 </a:t>
            </a:r>
            <a:r>
              <a:rPr lang="en-US" dirty="0"/>
              <a:t>3D MRI </a:t>
            </a:r>
            <a:r>
              <a:rPr lang="en-US" dirty="0" smtClean="0"/>
              <a:t>scans</a:t>
            </a:r>
          </a:p>
          <a:p>
            <a:pPr lvl="3"/>
            <a:r>
              <a:rPr lang="en-US" dirty="0"/>
              <a:t>4 classes of tumor tissues:</a:t>
            </a:r>
          </a:p>
          <a:p>
            <a:pPr lvl="4"/>
            <a:r>
              <a:rPr lang="en-US" dirty="0"/>
              <a:t>necrotic, edema, non-enhancing tumor, and enhancing tumor</a:t>
            </a:r>
          </a:p>
          <a:p>
            <a:pPr lvl="3"/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BRATS </a:t>
            </a:r>
            <a:r>
              <a:rPr lang="en-US" dirty="0" smtClean="0"/>
              <a:t>2017</a:t>
            </a:r>
          </a:p>
          <a:p>
            <a:pPr lvl="3"/>
            <a:r>
              <a:rPr lang="en-US" dirty="0"/>
              <a:t>285 3D MRI </a:t>
            </a:r>
            <a:r>
              <a:rPr lang="en-US" dirty="0" smtClean="0"/>
              <a:t>scans</a:t>
            </a:r>
          </a:p>
          <a:p>
            <a:pPr lvl="3"/>
            <a:r>
              <a:rPr lang="en-US" dirty="0" smtClean="0"/>
              <a:t>3 </a:t>
            </a:r>
            <a:r>
              <a:rPr lang="en-US" dirty="0"/>
              <a:t>classes of tumor tissues:</a:t>
            </a:r>
          </a:p>
          <a:p>
            <a:pPr lvl="4"/>
            <a:r>
              <a:rPr lang="en-US" dirty="0"/>
              <a:t>necrotic, </a:t>
            </a:r>
            <a:r>
              <a:rPr lang="en-US" dirty="0" smtClean="0"/>
              <a:t>edema, </a:t>
            </a:r>
            <a:r>
              <a:rPr lang="en-US" dirty="0"/>
              <a:t>and enhancing tumor</a:t>
            </a:r>
          </a:p>
          <a:p>
            <a:pPr lvl="3"/>
            <a:endParaRPr lang="en-US" dirty="0" smtClean="0"/>
          </a:p>
          <a:p>
            <a:pPr lvl="2"/>
            <a:r>
              <a:rPr lang="en-US" dirty="0"/>
              <a:t>Image Size</a:t>
            </a:r>
            <a:r>
              <a:rPr lang="en-US" dirty="0" smtClean="0"/>
              <a:t>: 240</a:t>
            </a:r>
            <a:r>
              <a:rPr lang="en-US" dirty="0"/>
              <a:t> × 240 × </a:t>
            </a:r>
            <a:r>
              <a:rPr lang="en-US" dirty="0" smtClean="0"/>
              <a:t>155</a:t>
            </a:r>
          </a:p>
          <a:p>
            <a:pPr lvl="2"/>
            <a:r>
              <a:rPr lang="en-US" dirty="0"/>
              <a:t>Train: 255 </a:t>
            </a:r>
            <a:r>
              <a:rPr lang="en-US" dirty="0" smtClean="0"/>
              <a:t>images</a:t>
            </a:r>
          </a:p>
          <a:p>
            <a:pPr lvl="2"/>
            <a:r>
              <a:rPr lang="en-US" dirty="0" smtClean="0"/>
              <a:t>Validation: 30 images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22" y="2823093"/>
            <a:ext cx="1920073" cy="2455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1" y="1365326"/>
            <a:ext cx="3383984" cy="13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Implementation details</a:t>
            </a:r>
          </a:p>
          <a:p>
            <a:pPr lvl="1"/>
            <a:r>
              <a:rPr lang="en-US" dirty="0"/>
              <a:t>open-source deep learning package C3D </a:t>
            </a:r>
            <a:endParaRPr lang="en-US" dirty="0" smtClean="0"/>
          </a:p>
          <a:p>
            <a:pPr lvl="1"/>
            <a:r>
              <a:rPr lang="en-US" dirty="0"/>
              <a:t>Batch </a:t>
            </a:r>
            <a:r>
              <a:rPr lang="en-US" dirty="0" smtClean="0"/>
              <a:t>size: 64</a:t>
            </a:r>
          </a:p>
          <a:p>
            <a:pPr lvl="1"/>
            <a:r>
              <a:rPr lang="en-US" dirty="0" smtClean="0"/>
              <a:t>Learning rate: 0.001</a:t>
            </a:r>
          </a:p>
          <a:p>
            <a:pPr lvl="1"/>
            <a:r>
              <a:rPr lang="en-US" dirty="0"/>
              <a:t>maximum number of iterations: 40 </a:t>
            </a:r>
            <a:r>
              <a:rPr lang="en-US" dirty="0" smtClean="0"/>
              <a:t>epochs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3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Evaluation</a:t>
            </a:r>
            <a:r>
              <a:rPr lang="en-US" sz="2000" b="1" dirty="0"/>
              <a:t> </a:t>
            </a:r>
            <a:r>
              <a:rPr lang="en-US" sz="2000" dirty="0" smtClean="0"/>
              <a:t>criteria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/>
              <a:t>Performance comparison between </a:t>
            </a:r>
            <a:r>
              <a:rPr lang="en-US" sz="2000" dirty="0" err="1"/>
              <a:t>DeepMedic</a:t>
            </a:r>
            <a:r>
              <a:rPr lang="en-US" sz="2000" dirty="0"/>
              <a:t> and </a:t>
            </a:r>
            <a:r>
              <a:rPr lang="en-US" sz="2000" dirty="0" err="1"/>
              <a:t>MLDeepMedic</a:t>
            </a:r>
            <a:r>
              <a:rPr lang="en-US" sz="2000" dirty="0"/>
              <a:t> on the local validation subset of BRATS 2017 (%) </a:t>
            </a: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3312" y="1646718"/>
            <a:ext cx="1733909" cy="126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918328"/>
            <a:ext cx="11049000" cy="22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Performance comparison between </a:t>
            </a:r>
            <a:r>
              <a:rPr lang="en-US" sz="2000" dirty="0" err="1"/>
              <a:t>DeepMedic</a:t>
            </a:r>
            <a:r>
              <a:rPr lang="en-US" sz="2000" dirty="0"/>
              <a:t>, </a:t>
            </a:r>
            <a:r>
              <a:rPr lang="en-US" sz="2000" dirty="0" err="1"/>
              <a:t>MLDeepMedic</a:t>
            </a:r>
            <a:r>
              <a:rPr lang="en-US" sz="2000" dirty="0"/>
              <a:t>, and DF-</a:t>
            </a:r>
            <a:r>
              <a:rPr lang="en-US" sz="2000" dirty="0" err="1"/>
              <a:t>MLDeepMedic</a:t>
            </a:r>
            <a:r>
              <a:rPr lang="en-US" sz="2000" dirty="0"/>
              <a:t> on the local validation </a:t>
            </a:r>
            <a:r>
              <a:rPr lang="en-US" sz="2000" dirty="0" err="1"/>
              <a:t>subet</a:t>
            </a:r>
            <a:r>
              <a:rPr lang="en-US" sz="2000" dirty="0"/>
              <a:t> of BRATS 2017 (%). </a:t>
            </a:r>
            <a:endParaRPr lang="en-US" sz="1600" b="1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797683"/>
            <a:ext cx="10811668" cy="26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Performance comparison between U-Net and DF-U-Net on the local validation subset of BRATS 2017 (%). 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Performance Comparison of Different Post-Processing Methods on Local Validation Dataset of BRATS 2017 (%). </a:t>
            </a:r>
            <a:endParaRPr lang="en-US" sz="18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66" y="2300365"/>
            <a:ext cx="7936348" cy="1649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67" y="4633912"/>
            <a:ext cx="7936348" cy="19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Comparison of Dice scores between DFNs and the state-of-the-art methods on BRATS 2017 Online Validation Dataset (%).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31" y="3132794"/>
            <a:ext cx="5011737" cy="3016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31" y="3132794"/>
            <a:ext cx="5103222" cy="265932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02399" y="1825625"/>
            <a:ext cx="51689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Comparison of Dice scores between DFNs and the state-of-the-art methods on the BRATS 2015 online test dataset (%).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822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Columns: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original MRI </a:t>
            </a:r>
            <a:r>
              <a:rPr lang="en-US" sz="1800" dirty="0" smtClean="0"/>
              <a:t>slices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ground-truth </a:t>
            </a:r>
            <a:r>
              <a:rPr lang="en-US" sz="1800" dirty="0" smtClean="0"/>
              <a:t>segmentation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err="1" smtClean="0"/>
              <a:t>DeepMedic</a:t>
            </a: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err="1" smtClean="0"/>
              <a:t>MLDeepMedic</a:t>
            </a: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DF-</a:t>
            </a:r>
            <a:r>
              <a:rPr lang="en-US" sz="1800" dirty="0" err="1" smtClean="0"/>
              <a:t>MLDeepMedic</a:t>
            </a:r>
            <a:r>
              <a:rPr lang="en-US" sz="1800" dirty="0" smtClean="0"/>
              <a:t> (S)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DF-</a:t>
            </a:r>
            <a:r>
              <a:rPr lang="en-US" sz="1800" dirty="0" err="1"/>
              <a:t>MLDeepMedic</a:t>
            </a:r>
            <a:r>
              <a:rPr lang="en-US" sz="1800" dirty="0"/>
              <a:t> (L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Colors:</a:t>
            </a:r>
          </a:p>
          <a:p>
            <a:pPr lvl="1"/>
            <a:r>
              <a:rPr lang="en-US" sz="1800" dirty="0"/>
              <a:t>Edema (green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/>
              <a:t>enhancing tumor (red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/>
              <a:t>necrosis and non-enhancing tumor (blue)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903" y="1825625"/>
            <a:ext cx="5148897" cy="3453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8822" y="5358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49705" y="5358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9183" y="5358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28661" y="5358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40262" y="5358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1863" y="5358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9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Accurate brain tumor segmentation depends on multi-level </a:t>
            </a:r>
            <a:r>
              <a:rPr lang="en-US" sz="2000" dirty="0" smtClean="0"/>
              <a:t>information </a:t>
            </a:r>
          </a:p>
          <a:p>
            <a:r>
              <a:rPr lang="en-US" sz="2000" dirty="0"/>
              <a:t>a dual-force training strategy </a:t>
            </a:r>
            <a:r>
              <a:rPr lang="en-US" sz="2000" dirty="0" smtClean="0"/>
              <a:t>is proposed to </a:t>
            </a:r>
            <a:r>
              <a:rPr lang="en-US" sz="2000" dirty="0"/>
              <a:t>explicitly encourage deep models to learn high-quality multi-level features by a label distribution-based loss function to learn the </a:t>
            </a:r>
            <a:r>
              <a:rPr lang="en-US" sz="2000" dirty="0" smtClean="0"/>
              <a:t>abstract </a:t>
            </a:r>
            <a:r>
              <a:rPr lang="en-US" sz="2000" dirty="0"/>
              <a:t>semantic information and a </a:t>
            </a:r>
            <a:r>
              <a:rPr lang="en-US" sz="2000" dirty="0" err="1"/>
              <a:t>softmax</a:t>
            </a:r>
            <a:r>
              <a:rPr lang="en-US" sz="2000" dirty="0"/>
              <a:t> loss function for </a:t>
            </a:r>
            <a:r>
              <a:rPr lang="en-US" sz="2000" dirty="0" smtClean="0"/>
              <a:t>segmentation </a:t>
            </a:r>
            <a:r>
              <a:rPr lang="en-US" sz="2000" dirty="0"/>
              <a:t>using multi-level features </a:t>
            </a:r>
            <a:endParaRPr lang="en-US" sz="2000" dirty="0" smtClean="0"/>
          </a:p>
          <a:p>
            <a:r>
              <a:rPr lang="en-US" sz="2000" dirty="0"/>
              <a:t>Applying the proposed strategy to deep models only slightly increases the time and space complexity while training </a:t>
            </a:r>
            <a:endParaRPr lang="en-US" sz="2000" dirty="0" smtClean="0"/>
          </a:p>
          <a:p>
            <a:r>
              <a:rPr lang="en-US" sz="2000" dirty="0"/>
              <a:t>an MLP-based post-processing method </a:t>
            </a:r>
            <a:r>
              <a:rPr lang="en-US" sz="2000" dirty="0" smtClean="0"/>
              <a:t>is also proposed that </a:t>
            </a:r>
            <a:r>
              <a:rPr lang="en-US" sz="2000" dirty="0"/>
              <a:t>can automatically learn post-processing rules from data rather than manual summarization </a:t>
            </a:r>
            <a:endParaRPr lang="en-US" sz="2000" dirty="0" smtClean="0"/>
          </a:p>
          <a:p>
            <a:r>
              <a:rPr lang="en-US" sz="2000" dirty="0"/>
              <a:t>One shortage of the MLP-based post processing method is that its training process is separated from that of DFN; therefore, the entire framework is not completely end-to-end 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717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Median Survival Time </a:t>
            </a:r>
            <a:r>
              <a:rPr lang="en-US" sz="2000" dirty="0" smtClean="0"/>
              <a:t>of High-Grade </a:t>
            </a:r>
            <a:r>
              <a:rPr lang="en-US" sz="2000" dirty="0"/>
              <a:t>Gliomas </a:t>
            </a:r>
            <a:r>
              <a:rPr lang="en-US" sz="2000" dirty="0" smtClean="0"/>
              <a:t> </a:t>
            </a:r>
            <a:r>
              <a:rPr lang="en-US" sz="2000" dirty="0"/>
              <a:t>patients is less than 2 years </a:t>
            </a:r>
            <a:endParaRPr lang="en-US" sz="2000" dirty="0" smtClean="0"/>
          </a:p>
          <a:p>
            <a:r>
              <a:rPr lang="en-US" sz="2000" dirty="0"/>
              <a:t>Median Survival Time of </a:t>
            </a:r>
            <a:r>
              <a:rPr lang="en-US" sz="2000" dirty="0" smtClean="0"/>
              <a:t>glioblastoma patients </a:t>
            </a:r>
            <a:r>
              <a:rPr lang="en-US" sz="2000" dirty="0"/>
              <a:t>is </a:t>
            </a:r>
            <a:r>
              <a:rPr lang="en-US" sz="2000" dirty="0" smtClean="0"/>
              <a:t>4.9 months</a:t>
            </a:r>
            <a:endParaRPr lang="fa-IR" sz="2000" dirty="0"/>
          </a:p>
          <a:p>
            <a:r>
              <a:rPr lang="en-US" sz="2000" dirty="0"/>
              <a:t> Magnetic Resonance Imaging (MRI) is widely used for diagnosis and treatment of brain </a:t>
            </a:r>
            <a:r>
              <a:rPr lang="en-US" sz="2000" dirty="0" smtClean="0"/>
              <a:t>tumors</a:t>
            </a:r>
            <a:endParaRPr lang="fa-IR" sz="2000" dirty="0"/>
          </a:p>
          <a:p>
            <a:r>
              <a:rPr lang="en-US" sz="2000" dirty="0"/>
              <a:t> MRIs are </a:t>
            </a:r>
            <a:r>
              <a:rPr lang="en-US" sz="2000" dirty="0" smtClean="0"/>
              <a:t>large-volume </a:t>
            </a:r>
            <a:r>
              <a:rPr lang="en-US" sz="2000" dirty="0"/>
              <a:t>3D </a:t>
            </a:r>
            <a:r>
              <a:rPr lang="en-US" sz="2000" dirty="0" smtClean="0"/>
              <a:t>scans</a:t>
            </a:r>
          </a:p>
          <a:p>
            <a:pPr lvl="1"/>
            <a:r>
              <a:rPr lang="en-US" sz="1600" dirty="0" smtClean="0"/>
              <a:t>manual </a:t>
            </a:r>
            <a:r>
              <a:rPr lang="en-US" sz="1600" dirty="0"/>
              <a:t>segmentation is time-consuming and </a:t>
            </a:r>
            <a:r>
              <a:rPr lang="en-US" sz="1600" dirty="0" smtClean="0"/>
              <a:t>tedious</a:t>
            </a:r>
          </a:p>
          <a:p>
            <a:pPr lvl="1"/>
            <a:r>
              <a:rPr lang="en-US" sz="1600" dirty="0" smtClean="0"/>
              <a:t>manual </a:t>
            </a:r>
            <a:r>
              <a:rPr lang="en-US" sz="1600" dirty="0"/>
              <a:t>segmentation is likely to be affected by raters’ personal </a:t>
            </a:r>
            <a:r>
              <a:rPr lang="en-US" sz="1600" dirty="0" smtClean="0"/>
              <a:t>experience</a:t>
            </a:r>
            <a:endParaRPr lang="fa-IR" dirty="0"/>
          </a:p>
          <a:p>
            <a:r>
              <a:rPr lang="en-US" sz="2000" dirty="0" smtClean="0"/>
              <a:t>designing </a:t>
            </a:r>
            <a:r>
              <a:rPr lang="en-US" sz="2000" dirty="0"/>
              <a:t>an accurate brain tumor segmentation system </a:t>
            </a:r>
            <a:r>
              <a:rPr lang="en-US" sz="2000" dirty="0" smtClean="0"/>
              <a:t>is a </a:t>
            </a:r>
            <a:r>
              <a:rPr lang="en-US" sz="2000" dirty="0"/>
              <a:t>challenging </a:t>
            </a:r>
            <a:r>
              <a:rPr lang="en-US" sz="2000" dirty="0" smtClean="0"/>
              <a:t>problem</a:t>
            </a:r>
            <a:endParaRPr lang="en-US" dirty="0"/>
          </a:p>
          <a:p>
            <a:pPr lvl="1"/>
            <a:r>
              <a:rPr lang="en-US" sz="1600" dirty="0" smtClean="0"/>
              <a:t>shape </a:t>
            </a:r>
            <a:r>
              <a:rPr lang="en-US" sz="1600" dirty="0"/>
              <a:t>and internal structures of </a:t>
            </a:r>
            <a:r>
              <a:rPr lang="en-US" sz="1600" dirty="0" smtClean="0"/>
              <a:t>tumors are varied </a:t>
            </a:r>
            <a:r>
              <a:rPr lang="en-US" sz="1600" dirty="0"/>
              <a:t>and </a:t>
            </a:r>
            <a:r>
              <a:rPr lang="en-US" sz="1600" dirty="0" smtClean="0"/>
              <a:t>complicated</a:t>
            </a:r>
            <a:endParaRPr lang="en-US" sz="1600" dirty="0"/>
          </a:p>
          <a:p>
            <a:pPr lvl="1"/>
            <a:r>
              <a:rPr lang="en-US" sz="1600" dirty="0" smtClean="0"/>
              <a:t>surrounding </a:t>
            </a:r>
            <a:r>
              <a:rPr lang="en-US" sz="1600" dirty="0"/>
              <a:t>normal tissues are also in a wide variety of appearance due to variable locations of tumors and the so-called tumor mass </a:t>
            </a:r>
            <a:r>
              <a:rPr lang="en-US" sz="1600" dirty="0" smtClean="0"/>
              <a:t>effect</a:t>
            </a:r>
          </a:p>
          <a:p>
            <a:pPr lvl="1"/>
            <a:r>
              <a:rPr lang="en-US" sz="1600" dirty="0"/>
              <a:t>boundaries </a:t>
            </a:r>
            <a:r>
              <a:rPr lang="en-US" sz="1600" dirty="0" smtClean="0"/>
              <a:t>between </a:t>
            </a:r>
            <a:r>
              <a:rPr lang="en-US" sz="1600" dirty="0"/>
              <a:t>normal tissues and tumor tissues tend to be obscure and therefore they are difficult to </a:t>
            </a:r>
            <a:r>
              <a:rPr lang="en-US" sz="1600" dirty="0" smtClean="0"/>
              <a:t>differentiate</a:t>
            </a:r>
            <a:endParaRPr lang="fa-IR" dirty="0"/>
          </a:p>
          <a:p>
            <a:r>
              <a:rPr lang="en-US" dirty="0"/>
              <a:t> </a:t>
            </a:r>
            <a:r>
              <a:rPr lang="en-US" sz="2100" dirty="0"/>
              <a:t>State-of-the-art dense prediction networks include </a:t>
            </a:r>
            <a:r>
              <a:rPr lang="en-US" sz="2100" dirty="0" err="1" smtClean="0"/>
              <a:t>DeepMedic</a:t>
            </a:r>
            <a:r>
              <a:rPr lang="en-US" sz="2100" dirty="0"/>
              <a:t> </a:t>
            </a:r>
            <a:r>
              <a:rPr lang="en-US" sz="2100" dirty="0" smtClean="0"/>
              <a:t>and U-Net</a:t>
            </a:r>
            <a:endParaRPr lang="fa-IR" sz="2100" dirty="0"/>
          </a:p>
        </p:txBody>
      </p:sp>
    </p:spTree>
    <p:extLst>
      <p:ext uri="{BB962C8B-B14F-4D97-AF65-F5344CB8AC3E}">
        <p14:creationId xmlns:p14="http://schemas.microsoft.com/office/powerpoint/2010/main" val="18082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DeepMedic</a:t>
            </a:r>
            <a:endParaRPr lang="en-US" dirty="0" smtClean="0"/>
          </a:p>
          <a:p>
            <a:pPr lvl="1"/>
            <a:r>
              <a:rPr lang="en-US" dirty="0" smtClean="0"/>
              <a:t>utilizes </a:t>
            </a:r>
            <a:r>
              <a:rPr lang="en-US" dirty="0"/>
              <a:t>feature maps extracted from the final convolutional layer to predict the labels of voxels within the central regions of input patches </a:t>
            </a:r>
            <a:r>
              <a:rPr lang="en-US" dirty="0" smtClean="0"/>
              <a:t>efficiently</a:t>
            </a:r>
          </a:p>
          <a:p>
            <a:pPr lvl="1"/>
            <a:r>
              <a:rPr lang="en-US" dirty="0"/>
              <a:t>final convolutional layer in CNN usually focuses on extracting high-level semantic information. The lack of low- and middle-level information restricts the performance of </a:t>
            </a:r>
            <a:r>
              <a:rPr lang="en-US" dirty="0" err="1" smtClean="0"/>
              <a:t>DeepMedic</a:t>
            </a:r>
            <a:endParaRPr lang="en-US" dirty="0"/>
          </a:p>
          <a:p>
            <a:r>
              <a:rPr lang="en-US" dirty="0"/>
              <a:t>U-Net </a:t>
            </a:r>
            <a:endParaRPr lang="en-US" dirty="0" smtClean="0"/>
          </a:p>
          <a:p>
            <a:pPr lvl="1"/>
            <a:r>
              <a:rPr lang="en-US" dirty="0"/>
              <a:t>They consist of an encoding network with down-sampling operations and a de-coding network with up-sampling or </a:t>
            </a:r>
            <a:r>
              <a:rPr lang="en-US" dirty="0" err="1"/>
              <a:t>deconvolutional</a:t>
            </a:r>
            <a:r>
              <a:rPr lang="en-US" dirty="0"/>
              <a:t> operations </a:t>
            </a:r>
            <a:endParaRPr lang="en-US" dirty="0" smtClean="0"/>
          </a:p>
          <a:p>
            <a:pPr lvl="1"/>
            <a:r>
              <a:rPr lang="en-US" dirty="0"/>
              <a:t>U-Nets introduce feature maps in the encoding network to the de-coding network through successive concatenation operations in </a:t>
            </a:r>
            <a:r>
              <a:rPr lang="en-US" dirty="0" smtClean="0"/>
              <a:t>order </a:t>
            </a:r>
            <a:r>
              <a:rPr lang="en-US" dirty="0"/>
              <a:t>to introduce multi-level information gradually and finally </a:t>
            </a:r>
            <a:r>
              <a:rPr lang="en-US" dirty="0" smtClean="0"/>
              <a:t>promote </a:t>
            </a:r>
            <a:r>
              <a:rPr lang="en-US" dirty="0"/>
              <a:t>the prediction </a:t>
            </a:r>
            <a:r>
              <a:rPr lang="en-US" dirty="0" smtClean="0"/>
              <a:t>accuracy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29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series of approaches to enhance the quality of the learnt </a:t>
            </a:r>
            <a:r>
              <a:rPr lang="en-US" dirty="0" smtClean="0"/>
              <a:t>features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extend the popular </a:t>
            </a:r>
            <a:r>
              <a:rPr lang="en-US" dirty="0" err="1"/>
              <a:t>DeepMedic</a:t>
            </a:r>
            <a:r>
              <a:rPr lang="en-US" dirty="0"/>
              <a:t> model to Multi-Level </a:t>
            </a:r>
            <a:r>
              <a:rPr lang="en-US" dirty="0" err="1"/>
              <a:t>DeepMedic</a:t>
            </a:r>
            <a:r>
              <a:rPr lang="en-US" dirty="0"/>
              <a:t> to make use of multi-level information for more accurate </a:t>
            </a:r>
            <a:r>
              <a:rPr lang="en-US" dirty="0" smtClean="0"/>
              <a:t>segmentation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novel dual-force training scheme to promote the quality of multi-level features learnt from deep models. It is a general training scheme and can be applied to many exiting architectures, e.g., </a:t>
            </a:r>
            <a:r>
              <a:rPr lang="en-US" dirty="0" err="1"/>
              <a:t>DeepMedic</a:t>
            </a:r>
            <a:r>
              <a:rPr lang="en-US" dirty="0"/>
              <a:t> and </a:t>
            </a:r>
            <a:r>
              <a:rPr lang="en-US" dirty="0" smtClean="0"/>
              <a:t>U-Net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design a label distribution-based loss function as an auxiliary classifier to encourage the high-level layers of deep models to learn more abstract </a:t>
            </a:r>
            <a:r>
              <a:rPr lang="en-US" dirty="0" smtClean="0"/>
              <a:t>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novel Multi-Layer Perceptron-based post-processing approach to refine the prediction results of deep models</a:t>
            </a:r>
          </a:p>
        </p:txBody>
      </p:sp>
    </p:spTree>
    <p:extLst>
      <p:ext uri="{BB962C8B-B14F-4D97-AF65-F5344CB8AC3E}">
        <p14:creationId xmlns:p14="http://schemas.microsoft.com/office/powerpoint/2010/main" val="172886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DeepMedic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7762"/>
            <a:ext cx="10515600" cy="33670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18" y="883340"/>
            <a:ext cx="4685288" cy="10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5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DeepMedic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For simplicity, only the full-resolution pathway of </a:t>
            </a:r>
            <a:r>
              <a:rPr lang="en-US" sz="1800" dirty="0" err="1"/>
              <a:t>DeepMedic</a:t>
            </a:r>
            <a:r>
              <a:rPr lang="en-US" sz="1800" dirty="0"/>
              <a:t> is </a:t>
            </a:r>
            <a:r>
              <a:rPr lang="en-US" sz="1800" dirty="0" smtClean="0"/>
              <a:t>shown. </a:t>
            </a:r>
            <a:r>
              <a:rPr lang="en-US" sz="1800" dirty="0" smtClean="0">
                <a:solidFill>
                  <a:srgbClr val="000000"/>
                </a:solidFill>
              </a:rPr>
              <a:t>Each </a:t>
            </a:r>
            <a:r>
              <a:rPr lang="en-US" sz="1800" dirty="0" err="1">
                <a:solidFill>
                  <a:srgbClr val="000000"/>
                </a:solidFill>
              </a:rPr>
              <a:t>Conv</a:t>
            </a:r>
            <a:r>
              <a:rPr lang="en-US" sz="1800" dirty="0">
                <a:solidFill>
                  <a:srgbClr val="000000"/>
                </a:solidFill>
              </a:rPr>
              <a:t> block in the figure refers to the combination of one convolutional layer, one batch normalization layer and one </a:t>
            </a:r>
            <a:r>
              <a:rPr lang="en-US" sz="1800" dirty="0" err="1">
                <a:solidFill>
                  <a:srgbClr val="000000"/>
                </a:solidFill>
              </a:rPr>
              <a:t>ReLU</a:t>
            </a:r>
            <a:r>
              <a:rPr lang="en-US" sz="1800" dirty="0">
                <a:solidFill>
                  <a:srgbClr val="000000"/>
                </a:solidFill>
              </a:rPr>
              <a:t> layer. 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99" y="2451426"/>
            <a:ext cx="6278592" cy="1549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06" y="4001294"/>
            <a:ext cx="7427820" cy="25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9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Multi-level </a:t>
            </a:r>
            <a:r>
              <a:rPr lang="en-US" b="1" dirty="0" err="1" smtClean="0"/>
              <a:t>DeepMedic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576706"/>
            <a:ext cx="97550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CFMD O+ Gulliver"/>
              </a:rPr>
              <a:t>Feature </a:t>
            </a:r>
            <a:r>
              <a:rPr lang="en-US" sz="1600" dirty="0">
                <a:solidFill>
                  <a:srgbClr val="000000"/>
                </a:solidFill>
                <a:latin typeface="GCFMD O+ Gulliver"/>
              </a:rPr>
              <a:t>map patches are cropped from five selected layers and then concatenated to compose multi-level features. </a:t>
            </a:r>
            <a:r>
              <a:rPr lang="en-US" dirty="0"/>
              <a:t>several crop layers to extract multi-level features of the same size, i.e., 9 ×9 ×9 from five selected layers of </a:t>
            </a:r>
            <a:r>
              <a:rPr lang="en-US" dirty="0" err="1"/>
              <a:t>DeepMedic</a:t>
            </a:r>
            <a:r>
              <a:rPr lang="en-US" dirty="0"/>
              <a:t>. Each crop layer crops a 3D patch from the center region of the feature map. To fuse these multi-level information, the cropped feature map patches are first concatenated and then fed into three </a:t>
            </a:r>
            <a:r>
              <a:rPr lang="en-US" dirty="0" smtClean="0"/>
              <a:t>successive </a:t>
            </a:r>
            <a:r>
              <a:rPr lang="en-US" dirty="0"/>
              <a:t>1 ×1 ×1 convolutional layers for final prediction. 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616404" y="3227204"/>
            <a:ext cx="6656195" cy="30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7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327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U-Net </a:t>
            </a:r>
            <a:r>
              <a:rPr lang="en-US" sz="1800" dirty="0"/>
              <a:t>comprises an </a:t>
            </a:r>
            <a:r>
              <a:rPr lang="en-US" sz="1800" dirty="0" smtClean="0"/>
              <a:t>encoding </a:t>
            </a:r>
            <a:r>
              <a:rPr lang="en-US" sz="1800" dirty="0"/>
              <a:t>network and a decoding network. </a:t>
            </a:r>
            <a:endParaRPr lang="en-US" sz="1800" dirty="0"/>
          </a:p>
          <a:p>
            <a:pPr lvl="1"/>
            <a:r>
              <a:rPr lang="en-US" sz="1400" dirty="0" smtClean="0"/>
              <a:t>In encoding </a:t>
            </a:r>
            <a:r>
              <a:rPr lang="en-US" sz="1400" dirty="0"/>
              <a:t>network, stacked convolutional layers are followed by pooling layers to </a:t>
            </a:r>
            <a:r>
              <a:rPr lang="en-US" sz="1400" dirty="0" smtClean="0"/>
              <a:t>compress </a:t>
            </a:r>
            <a:r>
              <a:rPr lang="en-US" sz="1400" dirty="0"/>
              <a:t>the size of feature maps and extract high-level semantic </a:t>
            </a:r>
            <a:r>
              <a:rPr lang="en-US" sz="1400" dirty="0" smtClean="0"/>
              <a:t>information.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decoding network incorporates a set of </a:t>
            </a:r>
            <a:r>
              <a:rPr lang="en-US" sz="1400" dirty="0" err="1" smtClean="0"/>
              <a:t>deconvolutional</a:t>
            </a:r>
            <a:r>
              <a:rPr lang="en-US" sz="1400" dirty="0" smtClean="0"/>
              <a:t> </a:t>
            </a:r>
            <a:r>
              <a:rPr lang="en-US" sz="1400" dirty="0"/>
              <a:t>layers for resolution recovery. Moreover, feature maps </a:t>
            </a:r>
            <a:r>
              <a:rPr lang="en-US" sz="1400" dirty="0" smtClean="0"/>
              <a:t>generated </a:t>
            </a:r>
            <a:r>
              <a:rPr lang="en-US" sz="1400" dirty="0"/>
              <a:t>by </a:t>
            </a:r>
            <a:r>
              <a:rPr lang="en-US" sz="1400" dirty="0" err="1"/>
              <a:t>deconvolutional</a:t>
            </a:r>
            <a:r>
              <a:rPr lang="en-US" sz="1400" dirty="0"/>
              <a:t> layers are concatenated with those </a:t>
            </a:r>
            <a:r>
              <a:rPr lang="en-US" sz="1400" dirty="0" smtClean="0"/>
              <a:t>produced </a:t>
            </a:r>
            <a:r>
              <a:rPr lang="en-US" sz="1400" dirty="0"/>
              <a:t>by convolutional layers of the encoding network with the same resolution. The combination of feature maps enables U-Net to gradually fuse multi-level information for accurate brain tumor segmentation.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17320" y="3142676"/>
            <a:ext cx="8282307" cy="33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3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Important model parameters of 3D U-Net adopted in this paper. Filter number in the last </a:t>
            </a:r>
            <a:r>
              <a:rPr lang="en-US" sz="2000" dirty="0" err="1"/>
              <a:t>convolu</a:t>
            </a:r>
            <a:r>
              <a:rPr lang="en-US" sz="2000" dirty="0"/>
              <a:t>- </a:t>
            </a:r>
            <a:r>
              <a:rPr lang="en-US" sz="2000" dirty="0" err="1"/>
              <a:t>tional</a:t>
            </a:r>
            <a:r>
              <a:rPr lang="en-US" sz="2000" dirty="0"/>
              <a:t> layer depends on the number of normal and tumor classes, i.e., 4 (BRATS 2017) or 5 (BRATS 2015) in this paper.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2619038"/>
            <a:ext cx="7475537" cy="36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1004</Words>
  <Application>Microsoft Office PowerPoint</Application>
  <PresentationFormat>Widescreen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GCFMD O+ Gulliver</vt:lpstr>
      <vt:lpstr>Times New Roman</vt:lpstr>
      <vt:lpstr>Office Theme</vt:lpstr>
      <vt:lpstr>Dual-force convolutional neural networks for accurate brain tumor segmentation</vt:lpstr>
      <vt:lpstr>Introduction</vt:lpstr>
      <vt:lpstr>Introduction</vt:lpstr>
      <vt:lpstr>Introduction</vt:lpstr>
      <vt:lpstr>DeepMedic</vt:lpstr>
      <vt:lpstr>DeepMedic</vt:lpstr>
      <vt:lpstr>Multi-level DeepMedic</vt:lpstr>
      <vt:lpstr>U-Net</vt:lpstr>
      <vt:lpstr>U-Net</vt:lpstr>
      <vt:lpstr>DF-MLDeepMedic </vt:lpstr>
      <vt:lpstr>DF-U-Net 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Dual-force convolutional neural networks for accurate brain tumor segmentation</dc:title>
  <dc:creator>Hadi Ghahremannezhad</dc:creator>
  <cp:lastModifiedBy>Hadi Ghahremannezhad</cp:lastModifiedBy>
  <cp:revision>44</cp:revision>
  <dcterms:created xsi:type="dcterms:W3CDTF">2019-02-22T15:42:34Z</dcterms:created>
  <dcterms:modified xsi:type="dcterms:W3CDTF">2019-02-25T17:56:07Z</dcterms:modified>
</cp:coreProperties>
</file>